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5" r:id="rId9"/>
    <p:sldId id="26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3578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371966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227622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199941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157257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20104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153299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423721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305826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413890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6106006-3343-456C-8C9B-C31D1B6441FE}" type="datetimeFigureOut">
              <a:rPr lang="fr-FR" smtClean="0"/>
              <a:t>26/04/2020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56E1998-EFAA-4B21-88E1-A8B60CB7F316}" type="slidenum">
              <a:rPr lang="fr-FR" smtClean="0"/>
              <a:t>‹N°›</a:t>
            </a:fld>
            <a:endParaRPr lang="fr-FR" dirty="0"/>
          </a:p>
        </p:txBody>
      </p:sp>
    </p:spTree>
    <p:extLst>
      <p:ext uri="{BB962C8B-B14F-4D97-AF65-F5344CB8AC3E}">
        <p14:creationId xmlns:p14="http://schemas.microsoft.com/office/powerpoint/2010/main" val="38165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06006-3343-456C-8C9B-C31D1B6441FE}" type="datetimeFigureOut">
              <a:rPr lang="fr-FR" smtClean="0"/>
              <a:t>26/04/2020</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E1998-EFAA-4B21-88E1-A8B60CB7F316}" type="slidenum">
              <a:rPr lang="fr-FR" smtClean="0"/>
              <a:t>‹N°›</a:t>
            </a:fld>
            <a:endParaRPr lang="fr-FR" dirty="0"/>
          </a:p>
        </p:txBody>
      </p:sp>
    </p:spTree>
    <p:extLst>
      <p:ext uri="{BB962C8B-B14F-4D97-AF65-F5344CB8AC3E}">
        <p14:creationId xmlns:p14="http://schemas.microsoft.com/office/powerpoint/2010/main" val="118446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r.vikidia.org/wiki/Coran" TargetMode="External"/><Relationship Id="rId13" Type="http://schemas.openxmlformats.org/officeDocument/2006/relationships/hyperlink" Target="https://fr.vikidia.org/wiki/Pri%C3%A8re_dans_l'islam" TargetMode="External"/><Relationship Id="rId18" Type="http://schemas.openxmlformats.org/officeDocument/2006/relationships/hyperlink" Target="https://fr.vikidia.org/wiki/P%C3%A8lerinage_%C3%A0_La_Mecque" TargetMode="External"/><Relationship Id="rId3" Type="http://schemas.openxmlformats.org/officeDocument/2006/relationships/hyperlink" Target="https://fr.vikidia.org/wiki/Religion" TargetMode="External"/><Relationship Id="rId7" Type="http://schemas.openxmlformats.org/officeDocument/2006/relationships/hyperlink" Target="https://fr.vikidia.org/wiki/Arabe" TargetMode="External"/><Relationship Id="rId12" Type="http://schemas.openxmlformats.org/officeDocument/2006/relationships/hyperlink" Target="https://fr.vikidia.org/wiki/Salat_(islam)" TargetMode="External"/><Relationship Id="rId17" Type="http://schemas.openxmlformats.org/officeDocument/2006/relationships/hyperlink" Target="https://fr.vikidia.org/wiki/Ramadan" TargetMode="External"/><Relationship Id="rId2" Type="http://schemas.openxmlformats.org/officeDocument/2006/relationships/image" Target="../media/image6.png"/><Relationship Id="rId16" Type="http://schemas.openxmlformats.org/officeDocument/2006/relationships/hyperlink" Target="https://fr.vikidia.org/wiki/Je%C3%BBne_en_Islam" TargetMode="External"/><Relationship Id="rId1" Type="http://schemas.openxmlformats.org/officeDocument/2006/relationships/slideLayout" Target="../slideLayouts/slideLayout2.xml"/><Relationship Id="rId6" Type="http://schemas.openxmlformats.org/officeDocument/2006/relationships/hyperlink" Target="https://fr.vikidia.org/w/index.php?title=Texte_sacr%C3%A9&amp;action=edit&amp;redlink=1" TargetMode="External"/><Relationship Id="rId11" Type="http://schemas.openxmlformats.org/officeDocument/2006/relationships/hyperlink" Target="https://fr.vikidia.org/wiki/Proph%C3%A8te" TargetMode="External"/><Relationship Id="rId5" Type="http://schemas.openxmlformats.org/officeDocument/2006/relationships/hyperlink" Target="https://fr.vikidia.org/wiki/La_Mecque" TargetMode="External"/><Relationship Id="rId15" Type="http://schemas.openxmlformats.org/officeDocument/2006/relationships/hyperlink" Target="https://fr.vikidia.org/w/index.php?title=Zak%C3%A2t&amp;action=edit&amp;redlink=1" TargetMode="External"/><Relationship Id="rId10" Type="http://schemas.openxmlformats.org/officeDocument/2006/relationships/hyperlink" Target="https://fr.vikidia.org/wiki/Chah%C3%A2da" TargetMode="External"/><Relationship Id="rId4" Type="http://schemas.openxmlformats.org/officeDocument/2006/relationships/hyperlink" Target="https://fr.vikidia.org/wiki/Monoth%C3%A9isme" TargetMode="External"/><Relationship Id="rId9" Type="http://schemas.openxmlformats.org/officeDocument/2006/relationships/hyperlink" Target="https://fr.vikidia.org/wiki/Allah" TargetMode="External"/><Relationship Id="rId14" Type="http://schemas.openxmlformats.org/officeDocument/2006/relationships/hyperlink" Target="https://fr.vikidia.org/w/index.php?title=Aum%C3%B4ne&amp;action=edit&amp;redlink=1"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youtu.be/AT_HzvwD3I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lgerie-penser-librement.com/wp-content/uploads/2019/02/relig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350" y="158657"/>
            <a:ext cx="7760211" cy="583900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0" y="0"/>
            <a:ext cx="12010509" cy="6858000"/>
          </a:xfrm>
          <a:prstGeom prst="rect">
            <a:avLst/>
          </a:prstGeom>
        </p:spPr>
      </p:pic>
      <p:sp>
        <p:nvSpPr>
          <p:cNvPr id="2" name="Titre 1"/>
          <p:cNvSpPr>
            <a:spLocks noGrp="1"/>
          </p:cNvSpPr>
          <p:nvPr>
            <p:ph type="ctrTitle"/>
          </p:nvPr>
        </p:nvSpPr>
        <p:spPr>
          <a:xfrm>
            <a:off x="-2219325" y="458787"/>
            <a:ext cx="18298719" cy="3143251"/>
          </a:xfrm>
        </p:spPr>
        <p:txBody>
          <a:bodyPr/>
          <a:lstStyle/>
          <a:p>
            <a:r>
              <a:rPr lang="fr-FR" dirty="0">
                <a:solidFill>
                  <a:schemeClr val="bg1">
                    <a:lumMod val="85000"/>
                  </a:schemeClr>
                </a:solidFill>
              </a:rPr>
              <a:t>Les trois grandes religions</a:t>
            </a:r>
          </a:p>
        </p:txBody>
      </p:sp>
      <p:sp>
        <p:nvSpPr>
          <p:cNvPr id="3" name="Sous-titre 2"/>
          <p:cNvSpPr>
            <a:spLocks noGrp="1"/>
          </p:cNvSpPr>
          <p:nvPr>
            <p:ph type="subTitle" idx="1"/>
          </p:nvPr>
        </p:nvSpPr>
        <p:spPr/>
        <p:txBody>
          <a:bodyPr/>
          <a:lstStyle/>
          <a:p>
            <a:r>
              <a:rPr lang="fr-FR" dirty="0">
                <a:solidFill>
                  <a:schemeClr val="bg1">
                    <a:lumMod val="85000"/>
                  </a:schemeClr>
                </a:solidFill>
              </a:rPr>
              <a:t> </a:t>
            </a:r>
            <a:r>
              <a:rPr lang="fr-FR" dirty="0">
                <a:solidFill>
                  <a:schemeClr val="bg1">
                    <a:lumMod val="85000"/>
                  </a:schemeClr>
                </a:solidFill>
                <a:sym typeface="Wingdings" panose="05000000000000000000" pitchFamily="2" charset="2"/>
              </a:rPr>
              <a:t> </a:t>
            </a:r>
            <a:r>
              <a:rPr lang="fr-FR" dirty="0">
                <a:solidFill>
                  <a:schemeClr val="bg1">
                    <a:lumMod val="85000"/>
                  </a:schemeClr>
                </a:solidFill>
              </a:rPr>
              <a:t>Exposé fait par Selma </a:t>
            </a:r>
            <a:r>
              <a:rPr lang="fr-FR" dirty="0">
                <a:solidFill>
                  <a:schemeClr val="bg1">
                    <a:lumMod val="85000"/>
                  </a:schemeClr>
                </a:solidFill>
                <a:sym typeface="Wingdings" panose="05000000000000000000" pitchFamily="2" charset="2"/>
              </a:rPr>
              <a:t></a:t>
            </a:r>
            <a:endParaRPr lang="fr-FR" dirty="0">
              <a:solidFill>
                <a:schemeClr val="bg1">
                  <a:lumMod val="85000"/>
                </a:schemeClr>
              </a:solidFill>
            </a:endParaRPr>
          </a:p>
        </p:txBody>
      </p:sp>
      <p:pic>
        <p:nvPicPr>
          <p:cNvPr id="2050" name="Picture 2" descr="Pointe De La Flèche Courbée Vers Le Bas | Icons Gratu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099" y="5429250"/>
            <a:ext cx="2049181" cy="14256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25617" y="4032806"/>
            <a:ext cx="4560416" cy="369332"/>
          </a:xfrm>
          <a:prstGeom prst="rect">
            <a:avLst/>
          </a:prstGeom>
        </p:spPr>
        <p:txBody>
          <a:bodyPr wrap="none">
            <a:spAutoFit/>
          </a:bodyPr>
          <a:lstStyle/>
          <a:p>
            <a:r>
              <a:rPr lang="fr-FR" dirty="0">
                <a:solidFill>
                  <a:srgbClr val="FF0000"/>
                </a:solidFill>
              </a:rPr>
              <a:t>AVANT DE COMMENCER APPUIE SUR LE LIVRE!</a:t>
            </a:r>
          </a:p>
        </p:txBody>
      </p:sp>
    </p:spTree>
    <p:extLst>
      <p:ext uri="{BB962C8B-B14F-4D97-AF65-F5344CB8AC3E}">
        <p14:creationId xmlns:p14="http://schemas.microsoft.com/office/powerpoint/2010/main" val="363534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C’est quoi une religion </a:t>
            </a:r>
          </a:p>
        </p:txBody>
      </p:sp>
      <p:sp>
        <p:nvSpPr>
          <p:cNvPr id="3" name="Espace réservé du contenu 2"/>
          <p:cNvSpPr>
            <a:spLocks noGrp="1"/>
          </p:cNvSpPr>
          <p:nvPr>
            <p:ph idx="1"/>
          </p:nvPr>
        </p:nvSpPr>
        <p:spPr/>
        <p:txBody>
          <a:bodyPr/>
          <a:lstStyle/>
          <a:p>
            <a:r>
              <a:rPr lang="fr-FR" dirty="0"/>
              <a:t>Une religion est un ensemble de croyances et de pratiques adoptées et partagées par plusieurs êtres humains, et qui définit le rapport de ces personnes avec une ou plusieurs divinités ou forces surnaturelles.</a:t>
            </a:r>
          </a:p>
          <a:p>
            <a:r>
              <a:rPr lang="fr-FR" dirty="0">
                <a:solidFill>
                  <a:srgbClr val="FF0000"/>
                </a:solidFill>
              </a:rPr>
              <a:t>Es-tu obligé de pratiquer une religion?</a:t>
            </a:r>
          </a:p>
          <a:p>
            <a:r>
              <a:rPr lang="fr-FR" dirty="0"/>
              <a:t>Non pas du tout tu as le droit de croire et de ne pas croire en dieu, C’est ton CHOIX</a:t>
            </a:r>
          </a:p>
          <a:p>
            <a:endParaRPr lang="fr-FR" dirty="0"/>
          </a:p>
        </p:txBody>
      </p:sp>
    </p:spTree>
    <p:extLst>
      <p:ext uri="{BB962C8B-B14F-4D97-AF65-F5344CB8AC3E}">
        <p14:creationId xmlns:p14="http://schemas.microsoft.com/office/powerpoint/2010/main" val="104139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ésultat de recherche d'images pour &quot;judaisme expliquer enfants sig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04774"/>
            <a:ext cx="12239625" cy="60309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fr-FR" dirty="0"/>
              <a:t>LE JUDAÏSME</a:t>
            </a:r>
          </a:p>
        </p:txBody>
      </p:sp>
      <p:sp>
        <p:nvSpPr>
          <p:cNvPr id="3" name="Espace réservé du contenu 2"/>
          <p:cNvSpPr>
            <a:spLocks noGrp="1"/>
          </p:cNvSpPr>
          <p:nvPr>
            <p:ph idx="1"/>
          </p:nvPr>
        </p:nvSpPr>
        <p:spPr/>
        <p:txBody>
          <a:bodyPr>
            <a:normAutofit fontScale="92500" lnSpcReduction="10000"/>
          </a:bodyPr>
          <a:lstStyle/>
          <a:p>
            <a:r>
              <a:rPr lang="fr-FR" dirty="0"/>
              <a:t>Le judaïsme est une religion monothéiste, c’est-à-dire que ses croyants croient en un seul dieu. Leurs prophète est Moïse. Le lieu de culte des juifs est la synagogue. Les juifs ont un livre sacré : la torah. Les fêtes importantes  nouvel An « </a:t>
            </a:r>
            <a:r>
              <a:rPr lang="fr-FR" dirty="0" err="1"/>
              <a:t>rosh</a:t>
            </a:r>
            <a:r>
              <a:rPr lang="fr-FR" dirty="0"/>
              <a:t> </a:t>
            </a:r>
            <a:r>
              <a:rPr lang="fr-FR" dirty="0" err="1"/>
              <a:t>hashanah</a:t>
            </a:r>
            <a:r>
              <a:rPr lang="fr-FR" dirty="0"/>
              <a:t> »,  signifiant tête de l'année, est généralement célébré au début de l'automne en septembre ou en octobre. Cette fête sert à se rappeler le premier jour de la création du monde de Dieu. Pendant cette célébration d'une durée de deux jours, les juifs ne travaillent pas puisqu'ils se consacrent entièrement à la prière et au recueillement. La fête est généralement célébrée en famille et elle est accompagnée de repas composés d'aliments qui symbolisent la douceur (dattes, pommes, grenades, moutons, etc.). Une de leur coutume est de jeter symboliquement ses péchés à l'eau (dans une rivières, un fleuve, etc.) afin de débuter la nouvelle année sur de nouvelles bases.</a:t>
            </a:r>
          </a:p>
        </p:txBody>
      </p:sp>
    </p:spTree>
    <p:extLst>
      <p:ext uri="{BB962C8B-B14F-4D97-AF65-F5344CB8AC3E}">
        <p14:creationId xmlns:p14="http://schemas.microsoft.com/office/powerpoint/2010/main" val="453579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christianism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0364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LE CHRISTIANISME</a:t>
            </a:r>
          </a:p>
        </p:txBody>
      </p:sp>
      <p:sp>
        <p:nvSpPr>
          <p:cNvPr id="3" name="Espace réservé du contenu 2"/>
          <p:cNvSpPr>
            <a:spLocks noGrp="1"/>
          </p:cNvSpPr>
          <p:nvPr>
            <p:ph idx="1"/>
          </p:nvPr>
        </p:nvSpPr>
        <p:spPr/>
        <p:txBody>
          <a:bodyPr/>
          <a:lstStyle/>
          <a:p>
            <a:r>
              <a:rPr lang="fr-FR" dirty="0"/>
              <a:t>Le christianisme est une religion monothéiste, qui croient en un seul dieu, cette religion est divisée en trois partie il y a les catholiques, les protestants et les orthodoxes.	Leur prophète est Jésus. Le lieu de culte des chrétiens: l’église. </a:t>
            </a:r>
          </a:p>
          <a:p>
            <a:r>
              <a:rPr lang="fr-FR" dirty="0"/>
              <a:t>Dans la religion il y a énormément de fêtes en voici : La chandeleur, Pâque, La Toussaint, Noël, L’épiphanie etc…</a:t>
            </a:r>
          </a:p>
          <a:p>
            <a:r>
              <a:rPr lang="fr-FR" dirty="0"/>
              <a:t>Leur livre sacré est la Bible.</a:t>
            </a:r>
          </a:p>
        </p:txBody>
      </p:sp>
    </p:spTree>
    <p:extLst>
      <p:ext uri="{BB962C8B-B14F-4D97-AF65-F5344CB8AC3E}">
        <p14:creationId xmlns:p14="http://schemas.microsoft.com/office/powerpoint/2010/main" val="3908932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0"/>
            <a:ext cx="12125325" cy="6870885"/>
          </a:xfrm>
          <a:prstGeom prst="rect">
            <a:avLst/>
          </a:prstGeom>
        </p:spPr>
      </p:pic>
      <p:sp>
        <p:nvSpPr>
          <p:cNvPr id="2" name="Titre 1"/>
          <p:cNvSpPr>
            <a:spLocks noGrp="1"/>
          </p:cNvSpPr>
          <p:nvPr>
            <p:ph type="title"/>
          </p:nvPr>
        </p:nvSpPr>
        <p:spPr/>
        <p:txBody>
          <a:bodyPr/>
          <a:lstStyle/>
          <a:p>
            <a:pPr algn="ctr"/>
            <a:r>
              <a:rPr lang="fr-FR" dirty="0">
                <a:solidFill>
                  <a:srgbClr val="C00000"/>
                </a:solidFill>
              </a:rPr>
              <a:t>L’islam</a:t>
            </a:r>
          </a:p>
        </p:txBody>
      </p:sp>
      <p:sp>
        <p:nvSpPr>
          <p:cNvPr id="3" name="Espace réservé du contenu 2"/>
          <p:cNvSpPr>
            <a:spLocks noGrp="1"/>
          </p:cNvSpPr>
          <p:nvPr>
            <p:ph idx="1"/>
          </p:nvPr>
        </p:nvSpPr>
        <p:spPr/>
        <p:txBody>
          <a:bodyPr>
            <a:normAutofit fontScale="70000" lnSpcReduction="20000"/>
          </a:bodyPr>
          <a:lstStyle/>
          <a:p>
            <a:endParaRPr lang="fr-FR" dirty="0">
              <a:solidFill>
                <a:srgbClr val="0070C0"/>
              </a:solidFill>
            </a:endParaRPr>
          </a:p>
          <a:p>
            <a:r>
              <a:rPr lang="fr-FR" dirty="0">
                <a:solidFill>
                  <a:srgbClr val="0070C0"/>
                </a:solidFill>
              </a:rPr>
              <a:t>L’islam est la dernière des trois grandes religions. L'</a:t>
            </a:r>
            <a:r>
              <a:rPr lang="fr-FR" b="1" dirty="0">
                <a:solidFill>
                  <a:srgbClr val="0070C0"/>
                </a:solidFill>
              </a:rPr>
              <a:t>islam</a:t>
            </a:r>
            <a:r>
              <a:rPr lang="fr-FR" dirty="0">
                <a:solidFill>
                  <a:srgbClr val="0070C0"/>
                </a:solidFill>
              </a:rPr>
              <a:t> est une </a:t>
            </a:r>
            <a:r>
              <a:rPr lang="fr-FR" dirty="0">
                <a:solidFill>
                  <a:srgbClr val="0070C0"/>
                </a:solidFill>
                <a:hlinkClick r:id="rId3" tooltip="Religion"/>
              </a:rPr>
              <a:t>religion</a:t>
            </a:r>
            <a:r>
              <a:rPr lang="fr-FR" dirty="0">
                <a:solidFill>
                  <a:srgbClr val="0070C0"/>
                </a:solidFill>
              </a:rPr>
              <a:t> mo</a:t>
            </a:r>
            <a:r>
              <a:rPr lang="fr-FR" dirty="0">
                <a:solidFill>
                  <a:srgbClr val="0070C0"/>
                </a:solidFill>
                <a:hlinkClick r:id="rId4" tooltip="Monothéisme"/>
              </a:rPr>
              <a:t>nothéiste</a:t>
            </a:r>
            <a:r>
              <a:rPr lang="fr-FR" dirty="0">
                <a:solidFill>
                  <a:srgbClr val="0070C0"/>
                </a:solidFill>
              </a:rPr>
              <a:t> apparue en Arabie, à </a:t>
            </a:r>
            <a:r>
              <a:rPr lang="fr-FR" dirty="0">
                <a:solidFill>
                  <a:srgbClr val="0070C0"/>
                </a:solidFill>
                <a:hlinkClick r:id="rId5" tooltip="La Mecque"/>
              </a:rPr>
              <a:t>La Mecque</a:t>
            </a:r>
            <a:r>
              <a:rPr lang="fr-FR" dirty="0">
                <a:solidFill>
                  <a:srgbClr val="0070C0"/>
                </a:solidFill>
              </a:rPr>
              <a:t> au 7</a:t>
            </a:r>
            <a:r>
              <a:rPr lang="fr-FR" baseline="30000" dirty="0">
                <a:solidFill>
                  <a:srgbClr val="0070C0"/>
                </a:solidFill>
              </a:rPr>
              <a:t>e</a:t>
            </a:r>
            <a:r>
              <a:rPr lang="fr-FR" dirty="0">
                <a:solidFill>
                  <a:srgbClr val="0070C0"/>
                </a:solidFill>
              </a:rPr>
              <a:t> siècle. Muhammad  est le dernier prophète de cette religion. Il dicte et fait apprendre par cœur un </a:t>
            </a:r>
            <a:r>
              <a:rPr lang="fr-FR" dirty="0">
                <a:solidFill>
                  <a:srgbClr val="0070C0"/>
                </a:solidFill>
                <a:hlinkClick r:id="rId6" tooltip="Texte sacré (page inexistante)"/>
              </a:rPr>
              <a:t>livre sacré</a:t>
            </a:r>
            <a:r>
              <a:rPr lang="fr-FR" dirty="0">
                <a:solidFill>
                  <a:srgbClr val="0070C0"/>
                </a:solidFill>
              </a:rPr>
              <a:t> en langue </a:t>
            </a:r>
            <a:r>
              <a:rPr lang="fr-FR" dirty="0">
                <a:solidFill>
                  <a:srgbClr val="0070C0"/>
                </a:solidFill>
                <a:hlinkClick r:id="rId7" tooltip="Arabe"/>
              </a:rPr>
              <a:t>arabe</a:t>
            </a:r>
            <a:r>
              <a:rPr lang="fr-FR" dirty="0">
                <a:solidFill>
                  <a:srgbClr val="0070C0"/>
                </a:solidFill>
              </a:rPr>
              <a:t>, le </a:t>
            </a:r>
            <a:r>
              <a:rPr lang="fr-FR" dirty="0">
                <a:solidFill>
                  <a:srgbClr val="0070C0"/>
                </a:solidFill>
                <a:hlinkClick r:id="rId8" tooltip="Coran"/>
              </a:rPr>
              <a:t>Coran</a:t>
            </a:r>
            <a:r>
              <a:rPr lang="fr-FR" dirty="0">
                <a:solidFill>
                  <a:srgbClr val="0070C0"/>
                </a:solidFill>
              </a:rPr>
              <a:t> qui contient selon lui et les musulmans la parole d'</a:t>
            </a:r>
            <a:r>
              <a:rPr lang="fr-FR" dirty="0">
                <a:solidFill>
                  <a:srgbClr val="0070C0"/>
                </a:solidFill>
                <a:hlinkClick r:id="rId9" tooltip="Allah"/>
              </a:rPr>
              <a:t>Allah</a:t>
            </a:r>
            <a:r>
              <a:rPr lang="fr-FR" dirty="0">
                <a:solidFill>
                  <a:srgbClr val="0070C0"/>
                </a:solidFill>
              </a:rPr>
              <a:t> (Dieu en arabe). Leurs lieu de culte: la mosquée les fêtes : l’aïd el </a:t>
            </a:r>
            <a:r>
              <a:rPr lang="fr-FR" dirty="0" err="1">
                <a:solidFill>
                  <a:srgbClr val="0070C0"/>
                </a:solidFill>
              </a:rPr>
              <a:t>fitr</a:t>
            </a:r>
            <a:r>
              <a:rPr lang="fr-FR" dirty="0">
                <a:solidFill>
                  <a:srgbClr val="0070C0"/>
                </a:solidFill>
              </a:rPr>
              <a:t>, aïd el </a:t>
            </a:r>
            <a:r>
              <a:rPr lang="fr-FR" dirty="0" err="1">
                <a:solidFill>
                  <a:srgbClr val="0070C0"/>
                </a:solidFill>
              </a:rPr>
              <a:t>adhâ</a:t>
            </a:r>
            <a:r>
              <a:rPr lang="fr-FR" dirty="0">
                <a:solidFill>
                  <a:srgbClr val="0070C0"/>
                </a:solidFill>
              </a:rPr>
              <a:t>.</a:t>
            </a:r>
          </a:p>
          <a:p>
            <a:r>
              <a:rPr lang="fr-FR" dirty="0">
                <a:solidFill>
                  <a:srgbClr val="0070C0"/>
                </a:solidFill>
              </a:rPr>
              <a:t>5  piliers de l’Islam : </a:t>
            </a:r>
          </a:p>
          <a:p>
            <a:r>
              <a:rPr lang="fr-FR" dirty="0">
                <a:solidFill>
                  <a:srgbClr val="0070C0"/>
                </a:solidFill>
              </a:rPr>
              <a:t>1 la profession de foi qui consiste à croire et à déclarer (</a:t>
            </a:r>
            <a:r>
              <a:rPr lang="fr-FR" i="1" dirty="0" err="1">
                <a:solidFill>
                  <a:srgbClr val="0070C0"/>
                </a:solidFill>
                <a:hlinkClick r:id="rId10" tooltip="Chahâda"/>
              </a:rPr>
              <a:t>chahâda</a:t>
            </a:r>
            <a:r>
              <a:rPr lang="fr-FR" dirty="0">
                <a:solidFill>
                  <a:srgbClr val="0070C0"/>
                </a:solidFill>
              </a:rPr>
              <a:t>) : il n'y a de divinité en droit d'être adorée si ce n'est Allah (la vraie divinité) et Mahomet est son </a:t>
            </a:r>
            <a:r>
              <a:rPr lang="fr-FR" dirty="0">
                <a:solidFill>
                  <a:srgbClr val="0070C0"/>
                </a:solidFill>
                <a:hlinkClick r:id="rId11" tooltip="Prophète"/>
              </a:rPr>
              <a:t>prophète</a:t>
            </a:r>
            <a:r>
              <a:rPr lang="fr-FR" dirty="0">
                <a:solidFill>
                  <a:srgbClr val="0070C0"/>
                </a:solidFill>
              </a:rPr>
              <a:t> ;</a:t>
            </a:r>
          </a:p>
          <a:p>
            <a:r>
              <a:rPr lang="fr-FR" dirty="0">
                <a:solidFill>
                  <a:srgbClr val="0070C0"/>
                </a:solidFill>
              </a:rPr>
              <a:t>2 faire cinq prières rituelles (</a:t>
            </a:r>
            <a:r>
              <a:rPr lang="fr-FR" i="1" dirty="0">
                <a:solidFill>
                  <a:srgbClr val="0070C0"/>
                </a:solidFill>
                <a:hlinkClick r:id="rId12" tooltip="Salat (islam)"/>
              </a:rPr>
              <a:t>salat</a:t>
            </a:r>
            <a:r>
              <a:rPr lang="fr-FR" dirty="0">
                <a:solidFill>
                  <a:srgbClr val="0070C0"/>
                </a:solidFill>
              </a:rPr>
              <a:t>) par jour ; </a:t>
            </a:r>
            <a:r>
              <a:rPr lang="fr-FR" i="1" dirty="0">
                <a:solidFill>
                  <a:srgbClr val="0070C0"/>
                </a:solidFill>
              </a:rPr>
              <a:t>al </a:t>
            </a:r>
            <a:r>
              <a:rPr lang="fr-FR" i="1" dirty="0" err="1">
                <a:solidFill>
                  <a:srgbClr val="0070C0"/>
                </a:solidFill>
              </a:rPr>
              <a:t>sobh</a:t>
            </a:r>
            <a:r>
              <a:rPr lang="fr-FR" i="1" dirty="0">
                <a:solidFill>
                  <a:srgbClr val="0070C0"/>
                </a:solidFill>
              </a:rPr>
              <a:t>, al </a:t>
            </a:r>
            <a:r>
              <a:rPr lang="fr-FR" i="1" dirty="0" err="1">
                <a:solidFill>
                  <a:srgbClr val="0070C0"/>
                </a:solidFill>
              </a:rPr>
              <a:t>dohr</a:t>
            </a:r>
            <a:r>
              <a:rPr lang="fr-FR" i="1" dirty="0">
                <a:solidFill>
                  <a:srgbClr val="0070C0"/>
                </a:solidFill>
              </a:rPr>
              <a:t>, al </a:t>
            </a:r>
            <a:r>
              <a:rPr lang="fr-FR" i="1" dirty="0" err="1">
                <a:solidFill>
                  <a:srgbClr val="0070C0"/>
                </a:solidFill>
              </a:rPr>
              <a:t>asr</a:t>
            </a:r>
            <a:r>
              <a:rPr lang="fr-FR" i="1" dirty="0">
                <a:solidFill>
                  <a:srgbClr val="0070C0"/>
                </a:solidFill>
              </a:rPr>
              <a:t>, al </a:t>
            </a:r>
            <a:r>
              <a:rPr lang="fr-FR" i="1" dirty="0" err="1">
                <a:solidFill>
                  <a:srgbClr val="0070C0"/>
                </a:solidFill>
              </a:rPr>
              <a:t>maghreb</a:t>
            </a:r>
            <a:r>
              <a:rPr lang="fr-FR" i="1" dirty="0">
                <a:solidFill>
                  <a:srgbClr val="0070C0"/>
                </a:solidFill>
              </a:rPr>
              <a:t> et al </a:t>
            </a:r>
            <a:r>
              <a:rPr lang="fr-FR" i="1" dirty="0" err="1">
                <a:solidFill>
                  <a:srgbClr val="0070C0"/>
                </a:solidFill>
              </a:rPr>
              <a:t>isha</a:t>
            </a:r>
            <a:r>
              <a:rPr lang="fr-FR" i="1" dirty="0">
                <a:solidFill>
                  <a:srgbClr val="0070C0"/>
                </a:solidFill>
              </a:rPr>
              <a:t>'</a:t>
            </a:r>
            <a:r>
              <a:rPr lang="fr-FR" dirty="0">
                <a:solidFill>
                  <a:srgbClr val="0070C0"/>
                </a:solidFill>
              </a:rPr>
              <a:t>, en respectant les règles. Voir </a:t>
            </a:r>
            <a:r>
              <a:rPr lang="fr-FR" dirty="0">
                <a:solidFill>
                  <a:srgbClr val="0070C0"/>
                </a:solidFill>
                <a:hlinkClick r:id="rId13" tooltip="Prière dans l'islam"/>
              </a:rPr>
              <a:t>prière dans l'islam</a:t>
            </a:r>
            <a:r>
              <a:rPr lang="fr-FR" dirty="0">
                <a:solidFill>
                  <a:srgbClr val="0070C0"/>
                </a:solidFill>
              </a:rPr>
              <a:t>.</a:t>
            </a:r>
          </a:p>
          <a:p>
            <a:r>
              <a:rPr lang="fr-FR" dirty="0">
                <a:solidFill>
                  <a:srgbClr val="0070C0"/>
                </a:solidFill>
              </a:rPr>
              <a:t>3 donner l'</a:t>
            </a:r>
            <a:r>
              <a:rPr lang="fr-FR" dirty="0">
                <a:solidFill>
                  <a:srgbClr val="0070C0"/>
                </a:solidFill>
                <a:hlinkClick r:id="rId14" tooltip="Aumône (page inexistante)"/>
              </a:rPr>
              <a:t>aumône</a:t>
            </a:r>
            <a:r>
              <a:rPr lang="fr-FR" dirty="0">
                <a:solidFill>
                  <a:srgbClr val="0070C0"/>
                </a:solidFill>
              </a:rPr>
              <a:t> musulmane appelée </a:t>
            </a:r>
            <a:r>
              <a:rPr lang="fr-FR" i="1" dirty="0" err="1">
                <a:solidFill>
                  <a:srgbClr val="0070C0"/>
                </a:solidFill>
                <a:hlinkClick r:id="rId15" tooltip="Zakât (page inexistante)"/>
              </a:rPr>
              <a:t>zakât</a:t>
            </a:r>
            <a:r>
              <a:rPr lang="fr-FR" dirty="0">
                <a:solidFill>
                  <a:srgbClr val="0070C0"/>
                </a:solidFill>
              </a:rPr>
              <a:t> ;</a:t>
            </a:r>
          </a:p>
          <a:p>
            <a:r>
              <a:rPr lang="fr-FR" dirty="0">
                <a:solidFill>
                  <a:srgbClr val="0070C0"/>
                </a:solidFill>
                <a:hlinkClick r:id="rId16" tooltip="Jeûne en Islam"/>
              </a:rPr>
              <a:t> 4 jeûner</a:t>
            </a:r>
            <a:r>
              <a:rPr lang="fr-FR" dirty="0">
                <a:solidFill>
                  <a:srgbClr val="0070C0"/>
                </a:solidFill>
              </a:rPr>
              <a:t> pendant la période du mois de </a:t>
            </a:r>
            <a:r>
              <a:rPr lang="fr-FR" dirty="0">
                <a:solidFill>
                  <a:srgbClr val="0070C0"/>
                </a:solidFill>
                <a:hlinkClick r:id="rId17" tooltip="Ramadan"/>
              </a:rPr>
              <a:t>Ramadan</a:t>
            </a:r>
            <a:r>
              <a:rPr lang="fr-FR" dirty="0">
                <a:solidFill>
                  <a:srgbClr val="0070C0"/>
                </a:solidFill>
              </a:rPr>
              <a:t> (c'est le </a:t>
            </a:r>
            <a:r>
              <a:rPr lang="fr-FR" i="1" dirty="0" err="1">
                <a:solidFill>
                  <a:srgbClr val="0070C0"/>
                </a:solidFill>
              </a:rPr>
              <a:t>saoum</a:t>
            </a:r>
            <a:r>
              <a:rPr lang="fr-FR" dirty="0">
                <a:solidFill>
                  <a:srgbClr val="0070C0"/>
                </a:solidFill>
              </a:rPr>
              <a:t>) ;</a:t>
            </a:r>
          </a:p>
          <a:p>
            <a:r>
              <a:rPr lang="fr-FR" dirty="0">
                <a:solidFill>
                  <a:srgbClr val="0070C0"/>
                </a:solidFill>
              </a:rPr>
              <a:t>5 aller une fois dans leur vie en </a:t>
            </a:r>
            <a:r>
              <a:rPr lang="fr-FR" dirty="0">
                <a:solidFill>
                  <a:srgbClr val="0070C0"/>
                </a:solidFill>
                <a:hlinkClick r:id="rId18" tooltip="Pèlerinage à La Mecque"/>
              </a:rPr>
              <a:t>pèlerinage à La Mecque</a:t>
            </a:r>
            <a:r>
              <a:rPr lang="fr-FR" dirty="0">
                <a:solidFill>
                  <a:srgbClr val="0070C0"/>
                </a:solidFill>
              </a:rPr>
              <a:t> (</a:t>
            </a:r>
            <a:r>
              <a:rPr lang="fr-FR" i="1" dirty="0">
                <a:solidFill>
                  <a:srgbClr val="0070C0"/>
                </a:solidFill>
              </a:rPr>
              <a:t>hajj</a:t>
            </a:r>
            <a:r>
              <a:rPr lang="fr-FR" dirty="0">
                <a:solidFill>
                  <a:srgbClr val="0070C0"/>
                </a:solidFill>
              </a:rPr>
              <a:t>), s'ils ont les moyens physiques, moraux et financiers</a:t>
            </a:r>
          </a:p>
          <a:p>
            <a:endParaRPr lang="fr-FR" dirty="0">
              <a:solidFill>
                <a:srgbClr val="0070C0"/>
              </a:solidFill>
            </a:endParaRPr>
          </a:p>
        </p:txBody>
      </p:sp>
    </p:spTree>
    <p:extLst>
      <p:ext uri="{BB962C8B-B14F-4D97-AF65-F5344CB8AC3E}">
        <p14:creationId xmlns:p14="http://schemas.microsoft.com/office/powerpoint/2010/main" val="3423161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Une petite vidéo</a:t>
            </a:r>
          </a:p>
        </p:txBody>
      </p:sp>
      <p:sp>
        <p:nvSpPr>
          <p:cNvPr id="3" name="Espace réservé du contenu 2"/>
          <p:cNvSpPr>
            <a:spLocks noGrp="1"/>
          </p:cNvSpPr>
          <p:nvPr>
            <p:ph idx="1"/>
          </p:nvPr>
        </p:nvSpPr>
        <p:spPr/>
        <p:txBody>
          <a:bodyPr/>
          <a:lstStyle/>
          <a:p>
            <a:pPr marL="0" indent="0">
              <a:buNone/>
            </a:pPr>
            <a:r>
              <a:rPr lang="fr-FR" b="1" dirty="0"/>
              <a:t>La religion - le Professeur Gamberge :</a:t>
            </a:r>
            <a:r>
              <a:rPr lang="fr-FR" dirty="0"/>
              <a:t> </a:t>
            </a:r>
            <a:r>
              <a:rPr lang="fr-FR" dirty="0">
                <a:hlinkClick r:id="rId2"/>
              </a:rPr>
              <a:t>https://youtu.be/AT_HzvwD3IU</a:t>
            </a:r>
            <a:endParaRPr lang="fr-FR" dirty="0"/>
          </a:p>
          <a:p>
            <a:pPr marL="0" indent="0">
              <a:buNone/>
            </a:pPr>
            <a:r>
              <a:rPr lang="fr-FR" dirty="0"/>
              <a:t> </a:t>
            </a:r>
          </a:p>
        </p:txBody>
      </p:sp>
    </p:spTree>
    <p:extLst>
      <p:ext uri="{BB962C8B-B14F-4D97-AF65-F5344CB8AC3E}">
        <p14:creationId xmlns:p14="http://schemas.microsoft.com/office/powerpoint/2010/main" val="306522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QUIZ!!</a:t>
            </a:r>
            <a:r>
              <a:rPr lang="fr-FR" dirty="0">
                <a:sym typeface="Wingdings" panose="05000000000000000000" pitchFamily="2" charset="2"/>
              </a:rPr>
              <a:t></a:t>
            </a:r>
            <a:endParaRPr lang="fr-FR" dirty="0"/>
          </a:p>
        </p:txBody>
      </p:sp>
      <p:sp>
        <p:nvSpPr>
          <p:cNvPr id="3" name="Espace réservé du contenu 2"/>
          <p:cNvSpPr>
            <a:spLocks noGrp="1"/>
          </p:cNvSpPr>
          <p:nvPr>
            <p:ph idx="1"/>
          </p:nvPr>
        </p:nvSpPr>
        <p:spPr/>
        <p:txBody>
          <a:bodyPr>
            <a:normAutofit/>
          </a:bodyPr>
          <a:lstStyle/>
          <a:p>
            <a:r>
              <a:rPr lang="fr-FR" dirty="0"/>
              <a:t>j’espère que tu as compris mon exposer. Tu as compris? On va voir ça!</a:t>
            </a:r>
          </a:p>
          <a:p>
            <a:r>
              <a:rPr lang="fr-FR" dirty="0"/>
              <a:t>Le christianisme est divisé en trois partie, les catholiques, les protestants, et les ………………….</a:t>
            </a:r>
          </a:p>
          <a:p>
            <a:r>
              <a:rPr lang="fr-FR" dirty="0"/>
              <a:t>L’Islam est apparue au ….. Siècle</a:t>
            </a:r>
          </a:p>
          <a:p>
            <a:r>
              <a:rPr lang="fr-FR" dirty="0"/>
              <a:t>Le livre sacré des juifs est le coran? </a:t>
            </a:r>
            <a:r>
              <a:rPr lang="fr-FR" dirty="0">
                <a:solidFill>
                  <a:schemeClr val="accent6"/>
                </a:solidFill>
              </a:rPr>
              <a:t>VRAI</a:t>
            </a:r>
            <a:r>
              <a:rPr lang="fr-FR" dirty="0"/>
              <a:t> ou </a:t>
            </a:r>
            <a:r>
              <a:rPr lang="fr-FR" dirty="0">
                <a:solidFill>
                  <a:srgbClr val="FF0000"/>
                </a:solidFill>
              </a:rPr>
              <a:t>FAUX</a:t>
            </a:r>
          </a:p>
          <a:p>
            <a:r>
              <a:rPr lang="fr-FR" dirty="0"/>
              <a:t>Site moi au moins trois fêtes chez les chrétiens</a:t>
            </a:r>
          </a:p>
          <a:p>
            <a:r>
              <a:rPr lang="fr-FR" dirty="0"/>
              <a:t>Il y a huit piliers de l’Islam ? </a:t>
            </a:r>
            <a:r>
              <a:rPr lang="fr-FR" dirty="0">
                <a:solidFill>
                  <a:schemeClr val="accent6"/>
                </a:solidFill>
              </a:rPr>
              <a:t>VRAI</a:t>
            </a:r>
            <a:r>
              <a:rPr lang="fr-FR" dirty="0"/>
              <a:t> ou </a:t>
            </a:r>
            <a:r>
              <a:rPr lang="fr-FR" dirty="0">
                <a:solidFill>
                  <a:srgbClr val="FF0000"/>
                </a:solidFill>
              </a:rPr>
              <a:t>FAUX</a:t>
            </a:r>
          </a:p>
          <a:p>
            <a:pPr marL="0" indent="0">
              <a:buNone/>
            </a:pPr>
            <a:r>
              <a:rPr lang="fr-FR" dirty="0"/>
              <a:t>   Le lieu de culte des juifs est la mosquée?</a:t>
            </a:r>
          </a:p>
          <a:p>
            <a:endParaRPr lang="fr-FR" dirty="0"/>
          </a:p>
          <a:p>
            <a:endParaRPr lang="fr-FR" dirty="0">
              <a:solidFill>
                <a:srgbClr val="FF0000"/>
              </a:solidFill>
            </a:endParaRPr>
          </a:p>
          <a:p>
            <a:endParaRPr lang="fr-FR" dirty="0"/>
          </a:p>
        </p:txBody>
      </p:sp>
    </p:spTree>
    <p:extLst>
      <p:ext uri="{BB962C8B-B14F-4D97-AF65-F5344CB8AC3E}">
        <p14:creationId xmlns:p14="http://schemas.microsoft.com/office/powerpoint/2010/main" val="337174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Quiz Réponse</a:t>
            </a:r>
          </a:p>
        </p:txBody>
      </p:sp>
      <p:sp>
        <p:nvSpPr>
          <p:cNvPr id="3" name="Espace réservé du contenu 2"/>
          <p:cNvSpPr>
            <a:spLocks noGrp="1"/>
          </p:cNvSpPr>
          <p:nvPr>
            <p:ph idx="1"/>
          </p:nvPr>
        </p:nvSpPr>
        <p:spPr/>
        <p:txBody>
          <a:bodyPr>
            <a:normAutofit/>
          </a:bodyPr>
          <a:lstStyle/>
          <a:p>
            <a:r>
              <a:rPr lang="fr-FR" dirty="0"/>
              <a:t>J’espère que tu n’as pas triché ! ça serait dommage, voici les réponses</a:t>
            </a:r>
          </a:p>
          <a:p>
            <a:r>
              <a:rPr lang="fr-FR" dirty="0"/>
              <a:t>Le christianisme est divisé en trois partie, les catholiques, les protestants, et les orthodoxes </a:t>
            </a:r>
          </a:p>
          <a:p>
            <a:r>
              <a:rPr lang="fr-FR" dirty="0"/>
              <a:t>L’Islam est apparue au 7</a:t>
            </a:r>
            <a:r>
              <a:rPr lang="fr-FR" baseline="30000" dirty="0"/>
              <a:t>e</a:t>
            </a:r>
            <a:r>
              <a:rPr lang="fr-FR" dirty="0"/>
              <a:t> siècle</a:t>
            </a:r>
          </a:p>
          <a:p>
            <a:r>
              <a:rPr lang="fr-FR" dirty="0"/>
              <a:t> Le livre sacré des juifs est le coran? FAUX c’est la Torah</a:t>
            </a:r>
          </a:p>
          <a:p>
            <a:r>
              <a:rPr lang="fr-FR" dirty="0"/>
              <a:t> Site moi au moins trois fêtes chez les chrétiens : Noël ,Pâques ,La Chandeleur …</a:t>
            </a:r>
          </a:p>
          <a:p>
            <a:r>
              <a:rPr lang="fr-FR" dirty="0"/>
              <a:t> Il y a huit piliers de l’Islam ? FAUX il y en n’a 5</a:t>
            </a:r>
          </a:p>
          <a:p>
            <a:r>
              <a:rPr lang="fr-FR" dirty="0"/>
              <a:t>  Le lieu de culte des juifs est la mosquée? FAUX c’est la synagogue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56434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st la f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762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86726" y="1625084"/>
            <a:ext cx="5856090" cy="369332"/>
          </a:xfrm>
          <a:prstGeom prst="rect">
            <a:avLst/>
          </a:prstGeom>
        </p:spPr>
        <p:txBody>
          <a:bodyPr wrap="none">
            <a:spAutoFit/>
          </a:bodyPr>
          <a:lstStyle/>
          <a:p>
            <a:r>
              <a:rPr lang="fr-FR" dirty="0">
                <a:solidFill>
                  <a:srgbClr val="FF0000"/>
                </a:solidFill>
                <a:latin typeface="AR DARLING" panose="02000000000000000000" pitchFamily="2" charset="0"/>
              </a:rPr>
              <a:t>C’est la fin! Maintenant tu connais les trois religions</a:t>
            </a:r>
            <a:r>
              <a:rPr lang="fr-FR" dirty="0">
                <a:solidFill>
                  <a:srgbClr val="FF0000"/>
                </a:solidFill>
                <a:latin typeface="AR BERKLEY" panose="02000000000000000000" pitchFamily="2" charset="0"/>
              </a:rPr>
              <a:t> </a:t>
            </a:r>
            <a:r>
              <a:rPr lang="fr-FR" dirty="0">
                <a:solidFill>
                  <a:srgbClr val="FF0000"/>
                </a:solidFill>
                <a:latin typeface="AR BERKLEY" panose="02000000000000000000" pitchFamily="2" charset="0"/>
                <a:sym typeface="Wingdings" panose="05000000000000000000" pitchFamily="2" charset="2"/>
              </a:rPr>
              <a:t></a:t>
            </a:r>
            <a:endParaRPr lang="fr-FR" dirty="0">
              <a:solidFill>
                <a:srgbClr val="FF0000"/>
              </a:solidFill>
              <a:latin typeface="AR BERKLEY" panose="02000000000000000000" pitchFamily="2" charset="0"/>
            </a:endParaRPr>
          </a:p>
        </p:txBody>
      </p:sp>
    </p:spTree>
    <p:extLst>
      <p:ext uri="{BB962C8B-B14F-4D97-AF65-F5344CB8AC3E}">
        <p14:creationId xmlns:p14="http://schemas.microsoft.com/office/powerpoint/2010/main" val="1996063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774</Words>
  <Application>Microsoft Office PowerPoint</Application>
  <PresentationFormat>Grand écran</PresentationFormat>
  <Paragraphs>47</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 BERKLEY</vt:lpstr>
      <vt:lpstr>AR DARLING</vt:lpstr>
      <vt:lpstr>Arial</vt:lpstr>
      <vt:lpstr>Calibri</vt:lpstr>
      <vt:lpstr>Calibri Light</vt:lpstr>
      <vt:lpstr>Thème Office</vt:lpstr>
      <vt:lpstr>Les trois grandes religions</vt:lpstr>
      <vt:lpstr>C’est quoi une religion </vt:lpstr>
      <vt:lpstr>LE JUDAÏSME</vt:lpstr>
      <vt:lpstr>LE CHRISTIANISME</vt:lpstr>
      <vt:lpstr>L’islam</vt:lpstr>
      <vt:lpstr>Une petite vidéo</vt:lpstr>
      <vt:lpstr>QUIZ!!</vt:lpstr>
      <vt:lpstr>Quiz Réponse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grandes religions</dc:title>
  <dc:creator>Qualibat</dc:creator>
  <cp:lastModifiedBy>benoit Jouvet</cp:lastModifiedBy>
  <cp:revision>35</cp:revision>
  <dcterms:created xsi:type="dcterms:W3CDTF">2020-03-15T15:33:00Z</dcterms:created>
  <dcterms:modified xsi:type="dcterms:W3CDTF">2020-04-26T18:19:16Z</dcterms:modified>
</cp:coreProperties>
</file>